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7" r:id="rId2"/>
    <p:sldId id="258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64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cessibility Statement" id="{E4FF264C-EDB2-744A-A389-1329A6784357}">
          <p14:sldIdLst/>
        </p14:section>
        <p14:section name="Title Slide" id="{B4C4AEA3-6B3F-CC42-978A-E79612A86975}">
          <p14:sldIdLst>
            <p14:sldId id="257"/>
          </p14:sldIdLst>
        </p14:section>
        <p14:section name="Section One (Campus Gold)" id="{4270ABB2-C298-3944-8E72-E9400DBEB29D}">
          <p14:sldIdLst>
            <p14:sldId id="258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Concluding Slide" id="{8920AFE1-41E2-8C4A-AB74-0F9AE52903EC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3" orient="horz" pos="1056" userDrawn="1">
          <p15:clr>
            <a:srgbClr val="A4A3A4"/>
          </p15:clr>
        </p15:guide>
        <p15:guide id="7" orient="horz" pos="1214" userDrawn="1">
          <p15:clr>
            <a:srgbClr val="A4A3A4"/>
          </p15:clr>
        </p15:guide>
        <p15:guide id="8" orient="horz" pos="624" userDrawn="1">
          <p15:clr>
            <a:srgbClr val="A4A3A4"/>
          </p15:clr>
        </p15:guide>
        <p15:guide id="9" orient="horz" pos="3552" userDrawn="1">
          <p15:clr>
            <a:srgbClr val="A4A3A4"/>
          </p15:clr>
        </p15:guide>
        <p15:guide id="11" pos="1032" userDrawn="1">
          <p15:clr>
            <a:srgbClr val="A4A3A4"/>
          </p15:clr>
        </p15:guide>
        <p15:guide id="12" pos="7204" userDrawn="1">
          <p15:clr>
            <a:srgbClr val="A4A3A4"/>
          </p15:clr>
        </p15:guide>
        <p15:guide id="13" pos="576" userDrawn="1">
          <p15:clr>
            <a:srgbClr val="A4A3A4"/>
          </p15:clr>
        </p15:guide>
        <p15:guide id="16" pos="6769" userDrawn="1">
          <p15:clr>
            <a:srgbClr val="A4A3A4"/>
          </p15:clr>
        </p15:guide>
        <p15:guide id="17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459" autoAdjust="0"/>
    <p:restoredTop sz="86397" autoAdjust="0"/>
  </p:normalViewPr>
  <p:slideViewPr>
    <p:cSldViewPr snapToGrid="0">
      <p:cViewPr varScale="1">
        <p:scale>
          <a:sx n="89" d="100"/>
          <a:sy n="89" d="100"/>
        </p:scale>
        <p:origin x="606" y="96"/>
      </p:cViewPr>
      <p:guideLst>
        <p:guide orient="horz" pos="4032"/>
        <p:guide orient="horz" pos="1056"/>
        <p:guide orient="horz" pos="1214"/>
        <p:guide orient="horz" pos="624"/>
        <p:guide orient="horz" pos="3552"/>
        <p:guide pos="1032"/>
        <p:guide pos="7204"/>
        <p:guide pos="576"/>
        <p:guide pos="6769"/>
        <p:guide pos="3840"/>
      </p:guideLst>
    </p:cSldViewPr>
  </p:slideViewPr>
  <p:outlineViewPr>
    <p:cViewPr>
      <p:scale>
        <a:sx n="33" d="100"/>
        <a:sy n="33" d="100"/>
      </p:scale>
      <p:origin x="0" y="-233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6A28-9CAF-E041-8311-DFCD44262095}" type="datetime1">
              <a:rPr lang="en-US" smtClean="0"/>
              <a:t>6/6/2019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EA41-3E73-2348-A8FF-2E926A2C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150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2D4DA-089F-F344-9C15-F02D87A8D9F3}" type="datetime1">
              <a:rPr lang="en-US" smtClean="0"/>
              <a:t>6/6/2019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30545-154E-774E-8D78-F1689AC6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01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32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support.office.com/en-us/article/Make-your-PowerPoint-presentations-accessible-6f7772b2-2f33-4bd2-8ca7-dae3b2b3ef25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hyperlink" Target="http://www.purdue.edu/atc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ssibility Statement Part 1" descr="Accessibility Statement Part 1">
            <a:hlinkClick r:id="rId2" tooltip="Microsoft Office Accessibility Instructions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4200" y="1137276"/>
            <a:ext cx="5943600" cy="3124200"/>
          </a:xfrm>
          <a:prstGeom prst="rect">
            <a:avLst/>
          </a:prstGeom>
        </p:spPr>
      </p:pic>
      <p:pic>
        <p:nvPicPr>
          <p:cNvPr id="4" name="Accessibility Statement Part 2" descr="Accessibility Statement Part 2">
            <a:hlinkClick r:id="rId4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24200" y="4555798"/>
            <a:ext cx="5943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12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Ross-Ade Green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wo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ss-Ade Green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4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7"/>
            <a:ext cx="5025248" cy="42976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oss-Ade Green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5006960" cy="384048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Impact Regular 24 Point Ross-Ade Green</a:t>
            </a:r>
            <a:endParaRPr lang="en-US" dirty="0" smtClean="0"/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ss-Ade Green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Ross-Ade Green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ss-Ade Green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Two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Bell Tower Brick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Thre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Bell Tower Brick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5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207461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/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401635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80" userDrawn="1">
          <p15:clr>
            <a:srgbClr val="FBAE40"/>
          </p15:clr>
        </p15:guide>
        <p15:guide id="4" pos="1416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orient="horz" pos="7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Bell Tower Brick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</a:t>
            </a:r>
            <a:r>
              <a:rPr lang="en-US" dirty="0" err="1" smtClean="0"/>
              <a:t>pt</a:t>
            </a:r>
            <a:r>
              <a:rPr lang="en-US" dirty="0" smtClean="0"/>
              <a:t> Bell Tower Brick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ell Tower Brick Bar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Bell Tower Brick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ell Tower Brick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Three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2574"/>
            <a:ext cx="12192000" cy="4279900"/>
          </a:xfrm>
          <a:prstGeom prst="rect">
            <a:avLst/>
          </a:prstGeom>
        </p:spPr>
      </p:pic>
      <p:sp>
        <p:nvSpPr>
          <p:cNvPr id="9" name="Ever True Blue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Four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3958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Ever True Blue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3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805792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Ever True Blue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96648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Ever True Blue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ver True Blue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Ever True Blue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 smtClean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 smtClean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9874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 smtClean="0"/>
              <a:t>Title Slide Impact Regular 60 point</a:t>
            </a:r>
            <a:endParaRPr lang="en-US" dirty="0"/>
          </a:p>
        </p:txBody>
      </p:sp>
      <p:sp>
        <p:nvSpPr>
          <p:cNvPr id="6" name="Section On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24701"/>
            <a:ext cx="6100937" cy="23005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8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60" userDrawn="1">
          <p15:clr>
            <a:srgbClr val="FBAE40"/>
          </p15:clr>
        </p15:guide>
        <p15:guide id="7" pos="650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ver True Blue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Four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5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7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lack Ba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0698"/>
            <a:ext cx="12192000" cy="427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84057" y="1478617"/>
            <a:ext cx="124180" cy="275771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Concluding Head"/>
          <p:cNvSpPr>
            <a:spLocks noGrp="1"/>
          </p:cNvSpPr>
          <p:nvPr>
            <p:ph type="title" hasCustomPrompt="1"/>
          </p:nvPr>
        </p:nvSpPr>
        <p:spPr>
          <a:xfrm>
            <a:off x="2321986" y="2071159"/>
            <a:ext cx="6799437" cy="829733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0" i="0" cap="all">
                <a:solidFill>
                  <a:schemeClr val="bg1"/>
                </a:solidFill>
                <a:latin typeface="Impac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Concluding Text"/>
          <p:cNvSpPr>
            <a:spLocks noGrp="1"/>
          </p:cNvSpPr>
          <p:nvPr>
            <p:ph type="body" sz="half" idx="2" hasCustomPrompt="1"/>
          </p:nvPr>
        </p:nvSpPr>
        <p:spPr>
          <a:xfrm>
            <a:off x="2321981" y="3219451"/>
            <a:ext cx="6799440" cy="101688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A conclusion, thank-you message or contact information could go here. Arial Regular 18 point minimum.</a:t>
            </a:r>
          </a:p>
        </p:txBody>
      </p:sp>
      <p:pic>
        <p:nvPicPr>
          <p:cNvPr id="12" name="Purdue University Logo" descr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9" y="5999245"/>
            <a:ext cx="1424421" cy="442115"/>
          </a:xfrm>
          <a:prstGeom prst="rect">
            <a:avLst/>
          </a:prstGeom>
        </p:spPr>
      </p:pic>
      <p:pic>
        <p:nvPicPr>
          <p:cNvPr id="11" name="We Are Purdue. What We Make Moves The World Forward.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24100" y="6290852"/>
            <a:ext cx="4759515" cy="205262"/>
          </a:xfrm>
          <a:prstGeom prst="rect">
            <a:avLst/>
          </a:prstGeom>
        </p:spPr>
      </p:pic>
      <p:pic>
        <p:nvPicPr>
          <p:cNvPr id="3" name="An Equal Access/Equal Opportunity University" descr="An Equal Access/Equal Opportunity University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082" y="6589379"/>
            <a:ext cx="6477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439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84" userDrawn="1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pos="146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9662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Campus Gold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54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398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Subhead Impact Regular 24 Point Digital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045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78360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College/Dept. Arial Regular 12 point</a:t>
            </a:r>
          </a:p>
        </p:txBody>
      </p:sp>
      <p:pic>
        <p:nvPicPr>
          <p:cNvPr id="10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38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Campus Gold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 smtClean="0"/>
              <a:t>Place Chart Here</a:t>
            </a:r>
            <a:endParaRPr lang="en-US" dirty="0"/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3" y="1636776"/>
            <a:ext cx="4769216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Impact Regular 24 Point Headline Gold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1" name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2187" y="5977238"/>
            <a:ext cx="9944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873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1056" userDrawn="1">
          <p15:clr>
            <a:srgbClr val="FBAE40"/>
          </p15:clr>
        </p15:guide>
        <p15:guide id="7" orient="horz" pos="39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mpus Gold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Campus Gold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 smtClean="0"/>
              <a:t>Place Picture Here</a:t>
            </a:r>
            <a:endParaRPr lang="en-US" dirty="0"/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Picture caption. Arial Bold 18 pt. minimum. Short description of picture, up to 3 lines of copy. Short description of picture, up to 3 lines of copy. Short description of picture, up to 3 lines of copy. </a:t>
            </a:r>
            <a:b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b="1" i="0" baseline="0" dirty="0" smtClean="0">
                <a:solidFill>
                  <a:schemeClr val="tx1"/>
                </a:solidFill>
                <a:latin typeface="Arial" charset="0"/>
              </a:rPr>
              <a:t> </a:t>
            </a:r>
            <a:endParaRPr lang="en-US" b="1" i="0" baseline="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142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56" userDrawn="1">
          <p15:clr>
            <a:srgbClr val="FBAE40"/>
          </p15:clr>
        </p15:guide>
        <p15:guide id="4" pos="14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mpus Gold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Section One Title Impact Regular 30 Point</a:t>
            </a:r>
            <a:endParaRPr lang="en-US" dirty="0"/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 smtClean="0"/>
              <a:t>Proof Point</a:t>
            </a:r>
            <a:endParaRPr lang="en-US" dirty="0"/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 smtClean="0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 smtClean="0"/>
              <a:t>College/Dept. Arial Regular 12 point</a:t>
            </a:r>
            <a:endParaRPr lang="en-US" dirty="0"/>
          </a:p>
        </p:txBody>
      </p:sp>
      <p:pic>
        <p:nvPicPr>
          <p:cNvPr id="12" name="Li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6643208"/>
            <a:ext cx="9944100" cy="228600"/>
          </a:xfrm>
          <a:prstGeom prst="rect">
            <a:avLst/>
          </a:prstGeom>
        </p:spPr>
      </p:pic>
      <p:pic>
        <p:nvPicPr>
          <p:cNvPr id="13" name="Purdue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1" y="6072934"/>
            <a:ext cx="1318054" cy="3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944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orient="horz" pos="3984" userDrawn="1">
          <p15:clr>
            <a:srgbClr val="FBAE40"/>
          </p15:clr>
        </p15:guide>
        <p15:guide id="5" pos="10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37E35-53ED-5E4E-9D20-AC891FED6640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0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8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657" r:id="rId3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44132" y="2728553"/>
            <a:ext cx="8168496" cy="1295191"/>
          </a:xfrm>
        </p:spPr>
        <p:txBody>
          <a:bodyPr/>
          <a:lstStyle/>
          <a:p>
            <a:r>
              <a:rPr lang="en-US" dirty="0" smtClean="0"/>
              <a:t>Algorithms: Dynamic Programming</a:t>
            </a:r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body" sz="quarter" idx="14"/>
          </p:nvPr>
        </p:nvSpPr>
        <p:spPr>
          <a:xfrm>
            <a:off x="2252841" y="6106739"/>
            <a:ext cx="6100937" cy="48608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Computer Science, Purdue University</a:t>
            </a:r>
          </a:p>
          <a:p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9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Dynamic Programming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Longest Common Subsequence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6" t="16283" r="70066" b="54112"/>
          <a:stretch/>
        </p:blipFill>
        <p:spPr bwMode="auto">
          <a:xfrm>
            <a:off x="2815388" y="2598821"/>
            <a:ext cx="2887581" cy="288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5495" y="3007895"/>
            <a:ext cx="4138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Computing entries of table F for the</a:t>
            </a:r>
          </a:p>
          <a:p>
            <a:r>
              <a:rPr lang="en-US" dirty="0" smtClean="0"/>
              <a:t>longest-common-subsequence problem</a:t>
            </a:r>
            <a:r>
              <a:rPr lang="en-US" dirty="0"/>
              <a:t>. </a:t>
            </a:r>
            <a:r>
              <a:rPr lang="en-US" dirty="0" smtClean="0"/>
              <a:t>Computation proceeds </a:t>
            </a:r>
            <a:r>
              <a:rPr lang="en-US" dirty="0"/>
              <a:t>along the dotted diagonal lines.</a:t>
            </a:r>
          </a:p>
        </p:txBody>
      </p:sp>
    </p:spTree>
    <p:extLst>
      <p:ext uri="{BB962C8B-B14F-4D97-AF65-F5344CB8AC3E}">
        <p14:creationId xmlns:p14="http://schemas.microsoft.com/office/powerpoint/2010/main" val="1864799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Dynamic Programming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Longest Common Subsequence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29853" y="2505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algorithm computes the two-dimensional F table in a </a:t>
            </a:r>
            <a:r>
              <a:rPr lang="en-US" dirty="0" smtClean="0"/>
              <a:t>row or column-major </a:t>
            </a:r>
            <a:r>
              <a:rPr lang="en-US" dirty="0"/>
              <a:t>fashion. The complexity is (nm</a:t>
            </a:r>
            <a:r>
              <a:rPr lang="en-US" dirty="0" smtClean="0"/>
              <a:t>), where the lengths of the two input strings are n and 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42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Divide and Conquer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Closest Pair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8" t="12581" r="61293" b="37583"/>
          <a:stretch/>
        </p:blipFill>
        <p:spPr bwMode="auto">
          <a:xfrm>
            <a:off x="4066674" y="2550694"/>
            <a:ext cx="3826041" cy="267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1107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Divide and Conquer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Closest Pair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6" t="10856" r="60745" b="4523"/>
          <a:stretch/>
        </p:blipFill>
        <p:spPr bwMode="auto">
          <a:xfrm>
            <a:off x="5311152" y="1588169"/>
            <a:ext cx="3657039" cy="435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503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Divide and Conquer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Closest Pair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3" t="21711" r="64692" b="11431"/>
          <a:stretch/>
        </p:blipFill>
        <p:spPr bwMode="auto">
          <a:xfrm>
            <a:off x="5498476" y="1684421"/>
            <a:ext cx="3260514" cy="4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717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Divide and Conquer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Closest Pair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4" t="20970" r="64912" b="11431"/>
          <a:stretch/>
        </p:blipFill>
        <p:spPr bwMode="auto">
          <a:xfrm>
            <a:off x="5390324" y="1756610"/>
            <a:ext cx="3176161" cy="406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902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Divide and Conquer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Closest Pair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3" t="27877" r="65460" b="15132"/>
          <a:stretch/>
        </p:blipFill>
        <p:spPr bwMode="auto">
          <a:xfrm>
            <a:off x="5513901" y="1804737"/>
            <a:ext cx="3461657" cy="3826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4894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Divide and Conquer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Closest Pair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9" t="16283" r="64912" b="13898"/>
          <a:stretch/>
        </p:blipFill>
        <p:spPr bwMode="auto">
          <a:xfrm>
            <a:off x="5576955" y="1588168"/>
            <a:ext cx="3332111" cy="466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6675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Divide and Conquer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Closest Pair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2" t="22944" r="62171" b="15132"/>
          <a:stretch/>
        </p:blipFill>
        <p:spPr bwMode="auto">
          <a:xfrm>
            <a:off x="5300413" y="1588168"/>
            <a:ext cx="4084218" cy="430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8703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Divide and Conquer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Closest Pair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3" t="22451" r="65022" b="27467"/>
          <a:stretch/>
        </p:blipFill>
        <p:spPr bwMode="auto">
          <a:xfrm>
            <a:off x="5848295" y="1780674"/>
            <a:ext cx="3945409" cy="377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085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Dynamic Programming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Dynamic Programming Algorithms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t="22204" r="49891" b="42270"/>
          <a:stretch/>
        </p:blipFill>
        <p:spPr bwMode="auto">
          <a:xfrm>
            <a:off x="2394285" y="2454442"/>
            <a:ext cx="8602578" cy="3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9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Divide and Conquer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Closest Pair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3" t="18010" r="65022" b="12911"/>
          <a:stretch/>
        </p:blipFill>
        <p:spPr bwMode="auto">
          <a:xfrm>
            <a:off x="5484682" y="1515979"/>
            <a:ext cx="3370560" cy="445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806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29359" r="49013" b="12418"/>
          <a:stretch/>
        </p:blipFill>
        <p:spPr bwMode="auto">
          <a:xfrm>
            <a:off x="3272589" y="2117559"/>
            <a:ext cx="6400800" cy="3596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567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2" t="18010" r="58114" b="48684"/>
          <a:stretch/>
        </p:blipFill>
        <p:spPr bwMode="auto">
          <a:xfrm>
            <a:off x="2288673" y="2526632"/>
            <a:ext cx="4978401" cy="274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2" t="51803" r="58114" b="12262"/>
          <a:stretch/>
        </p:blipFill>
        <p:spPr bwMode="auto">
          <a:xfrm>
            <a:off x="7841198" y="2526632"/>
            <a:ext cx="3885580" cy="231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5800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2" t="22451" r="58224" b="46957"/>
          <a:stretch/>
        </p:blipFill>
        <p:spPr bwMode="auto">
          <a:xfrm>
            <a:off x="3073680" y="2526631"/>
            <a:ext cx="5372489" cy="2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084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2" t="54126" r="58224" b="8514"/>
          <a:stretch/>
        </p:blipFill>
        <p:spPr bwMode="auto">
          <a:xfrm>
            <a:off x="3386502" y="2334126"/>
            <a:ext cx="5372489" cy="3320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870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t="16776" r="57895" b="38569"/>
          <a:stretch/>
        </p:blipFill>
        <p:spPr bwMode="auto">
          <a:xfrm>
            <a:off x="2069431" y="2213811"/>
            <a:ext cx="4812632" cy="357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t="65535" r="57895" b="12793"/>
          <a:stretch/>
        </p:blipFill>
        <p:spPr bwMode="auto">
          <a:xfrm>
            <a:off x="7603956" y="2983832"/>
            <a:ext cx="4379495" cy="157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824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</a:t>
            </a:r>
          </a:p>
          <a:p>
            <a:pPr lvl="0"/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2" t="21216" r="57675" b="12172"/>
          <a:stretch/>
        </p:blipFill>
        <p:spPr bwMode="auto">
          <a:xfrm>
            <a:off x="5851090" y="1419728"/>
            <a:ext cx="4038868" cy="437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397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</a:t>
            </a:r>
          </a:p>
          <a:p>
            <a:pPr lvl="0"/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5" t="25658" r="58333" b="25740"/>
          <a:stretch/>
        </p:blipFill>
        <p:spPr bwMode="auto">
          <a:xfrm>
            <a:off x="2600042" y="2502568"/>
            <a:ext cx="4089516" cy="324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t="31373" r="58698" b="26192"/>
          <a:stretch/>
        </p:blipFill>
        <p:spPr bwMode="auto">
          <a:xfrm>
            <a:off x="7122415" y="2695073"/>
            <a:ext cx="4228680" cy="305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163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</a:t>
            </a:r>
          </a:p>
          <a:p>
            <a:pPr lvl="0"/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t="24671" r="58443" b="33882"/>
          <a:stretch/>
        </p:blipFill>
        <p:spPr bwMode="auto">
          <a:xfrm>
            <a:off x="2117558" y="2767264"/>
            <a:ext cx="3946358" cy="277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5" t="33101" r="59138" b="24712"/>
          <a:stretch/>
        </p:blipFill>
        <p:spPr bwMode="auto">
          <a:xfrm>
            <a:off x="6770461" y="2767264"/>
            <a:ext cx="3828455" cy="277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869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</a:t>
            </a:r>
          </a:p>
          <a:p>
            <a:pPr lvl="0"/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1" t="24425" r="58333" b="33141"/>
          <a:stretch/>
        </p:blipFill>
        <p:spPr bwMode="auto">
          <a:xfrm>
            <a:off x="4564726" y="2622884"/>
            <a:ext cx="4146137" cy="298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85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Dynamic Programming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Dynamic Programming Algorithms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" t="22451" r="49232" b="23520"/>
          <a:stretch/>
        </p:blipFill>
        <p:spPr bwMode="auto">
          <a:xfrm>
            <a:off x="3104147" y="2189747"/>
            <a:ext cx="6063916" cy="3319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857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</a:t>
            </a:r>
          </a:p>
          <a:p>
            <a:pPr lvl="0"/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1" t="24425" r="58333" b="33141"/>
          <a:stretch/>
        </p:blipFill>
        <p:spPr bwMode="auto">
          <a:xfrm>
            <a:off x="4564726" y="2622884"/>
            <a:ext cx="4146137" cy="298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786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Shortest Paths in Graphs:  Dijkstra’s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9850" y="2202388"/>
            <a:ext cx="89354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Running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Let’s </a:t>
            </a:r>
            <a:r>
              <a:rPr lang="en-US" dirty="0"/>
              <a:t>assume that we represent G with an </a:t>
            </a:r>
            <a:r>
              <a:rPr lang="en-US" dirty="0" smtClean="0"/>
              <a:t>adjacency list</a:t>
            </a:r>
            <a:r>
              <a:rPr lang="en-US" dirty="0"/>
              <a:t>. We can then step through all the </a:t>
            </a:r>
            <a:r>
              <a:rPr lang="en-US" dirty="0" smtClean="0"/>
              <a:t>vertices adjacent </a:t>
            </a:r>
            <a:r>
              <a:rPr lang="en-US" dirty="0"/>
              <a:t>to u in time proportional to their </a:t>
            </a:r>
            <a:r>
              <a:rPr lang="en-US" dirty="0" smtClean="0"/>
              <a:t>number (i.e</a:t>
            </a:r>
            <a:r>
              <a:rPr lang="en-US" dirty="0"/>
              <a:t>. O(j) where j in the number of vertices </a:t>
            </a:r>
            <a:r>
              <a:rPr lang="en-US" dirty="0" smtClean="0"/>
              <a:t>adjacent to </a:t>
            </a:r>
            <a:r>
              <a:rPr lang="en-US" dirty="0"/>
              <a:t>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priority queue Q: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Heap: Implementing Q with a heap allows </a:t>
            </a:r>
            <a:r>
              <a:rPr lang="en-US" dirty="0" smtClean="0"/>
              <a:t>for efficient </a:t>
            </a:r>
            <a:r>
              <a:rPr lang="en-US" dirty="0"/>
              <a:t>extraction of vertices with the smallest </a:t>
            </a:r>
            <a:r>
              <a:rPr lang="en-US" dirty="0" smtClean="0"/>
              <a:t>D label(O(log N</a:t>
            </a:r>
            <a:r>
              <a:rPr lang="en-US" dirty="0"/>
              <a:t>)). If Q is </a:t>
            </a:r>
            <a:r>
              <a:rPr lang="en-US" dirty="0" smtClean="0"/>
              <a:t>implemented </a:t>
            </a:r>
            <a:r>
              <a:rPr lang="en-US" dirty="0"/>
              <a:t>with </a:t>
            </a:r>
            <a:r>
              <a:rPr lang="en-US" dirty="0" smtClean="0"/>
              <a:t>locators, key </a:t>
            </a:r>
            <a:r>
              <a:rPr lang="en-US" dirty="0"/>
              <a:t>updates can be performed in </a:t>
            </a:r>
            <a:r>
              <a:rPr lang="en-US" dirty="0" smtClean="0"/>
              <a:t>O(log N</a:t>
            </a:r>
            <a:r>
              <a:rPr lang="en-US" dirty="0"/>
              <a:t>) </a:t>
            </a:r>
            <a:r>
              <a:rPr lang="en-US" dirty="0" smtClean="0"/>
              <a:t>time. The </a:t>
            </a:r>
            <a:r>
              <a:rPr lang="en-US" dirty="0"/>
              <a:t>total run time is O((</a:t>
            </a:r>
            <a:r>
              <a:rPr lang="en-US" dirty="0" err="1" smtClean="0"/>
              <a:t>n+m</a:t>
            </a:r>
            <a:r>
              <a:rPr lang="en-US" dirty="0" smtClean="0"/>
              <a:t>)log n</a:t>
            </a:r>
            <a:r>
              <a:rPr lang="en-US" dirty="0"/>
              <a:t>) where n is </a:t>
            </a:r>
            <a:r>
              <a:rPr lang="en-US" dirty="0" smtClean="0"/>
              <a:t>the number </a:t>
            </a:r>
            <a:r>
              <a:rPr lang="en-US" dirty="0"/>
              <a:t>of vertices in G and m in the number </a:t>
            </a:r>
            <a:r>
              <a:rPr lang="en-US" dirty="0" smtClean="0"/>
              <a:t>of edges</a:t>
            </a:r>
            <a:r>
              <a:rPr lang="en-US" dirty="0"/>
              <a:t>. In terms of n, worst case time is </a:t>
            </a:r>
            <a:r>
              <a:rPr lang="en-US" dirty="0" smtClean="0"/>
              <a:t>O(n</a:t>
            </a:r>
            <a:r>
              <a:rPr lang="en-US" baseline="30000" dirty="0" smtClean="0"/>
              <a:t>2</a:t>
            </a:r>
            <a:r>
              <a:rPr lang="en-US" dirty="0" smtClean="0"/>
              <a:t>log n)</a:t>
            </a:r>
            <a:endParaRPr lang="en-US" dirty="0"/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Unsorted </a:t>
            </a:r>
            <a:r>
              <a:rPr lang="en-US" dirty="0"/>
              <a:t>Sequence: O(n) when we </a:t>
            </a:r>
            <a:r>
              <a:rPr lang="en-US" dirty="0" smtClean="0"/>
              <a:t>extract minimum </a:t>
            </a:r>
            <a:r>
              <a:rPr lang="en-US" dirty="0"/>
              <a:t>elements, but fast key updates (O(1</a:t>
            </a:r>
            <a:r>
              <a:rPr lang="en-US" dirty="0" smtClean="0"/>
              <a:t>)). There </a:t>
            </a:r>
            <a:r>
              <a:rPr lang="en-US" dirty="0"/>
              <a:t>are only n-1 extractions and m </a:t>
            </a:r>
            <a:r>
              <a:rPr lang="en-US" dirty="0" smtClean="0"/>
              <a:t>relaxations. The </a:t>
            </a:r>
            <a:r>
              <a:rPr lang="en-US" dirty="0"/>
              <a:t>running time is O(n</a:t>
            </a:r>
            <a:r>
              <a:rPr lang="en-US" baseline="30000" dirty="0"/>
              <a:t>2</a:t>
            </a:r>
            <a:r>
              <a:rPr lang="en-US" dirty="0"/>
              <a:t>+m)</a:t>
            </a:r>
          </a:p>
        </p:txBody>
      </p:sp>
    </p:spTree>
    <p:extLst>
      <p:ext uri="{BB962C8B-B14F-4D97-AF65-F5344CB8AC3E}">
        <p14:creationId xmlns:p14="http://schemas.microsoft.com/office/powerpoint/2010/main" val="2064139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Minimum Spanning Tree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13569" r="63268" b="44983"/>
          <a:stretch/>
        </p:blipFill>
        <p:spPr bwMode="auto">
          <a:xfrm>
            <a:off x="3272589" y="2343063"/>
            <a:ext cx="5005137" cy="3432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3524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Minimum Spanning Tree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8" t="32319" r="64802" b="37582"/>
          <a:stretch/>
        </p:blipFill>
        <p:spPr bwMode="auto">
          <a:xfrm>
            <a:off x="3392906" y="2478505"/>
            <a:ext cx="5510464" cy="2935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849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Minimum Spanning Tree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t="18257" r="63706" b="56332"/>
          <a:stretch/>
        </p:blipFill>
        <p:spPr bwMode="auto">
          <a:xfrm>
            <a:off x="1540040" y="2911643"/>
            <a:ext cx="5046253" cy="2165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t="44985" r="63706" b="9276"/>
          <a:stretch/>
        </p:blipFill>
        <p:spPr bwMode="auto">
          <a:xfrm>
            <a:off x="7436056" y="2911643"/>
            <a:ext cx="3426469" cy="264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223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Greedy Algorithms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Minimum Spanning Tree:</a:t>
            </a:r>
          </a:p>
          <a:p>
            <a:pPr lvl="0"/>
            <a:r>
              <a:rPr lang="en-US" dirty="0" smtClean="0"/>
              <a:t>Prim-</a:t>
            </a:r>
            <a:r>
              <a:rPr lang="en-US" dirty="0" err="1" smtClean="0"/>
              <a:t>Jarnik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3" t="17023" r="63267" b="11677"/>
          <a:stretch/>
        </p:blipFill>
        <p:spPr bwMode="auto">
          <a:xfrm>
            <a:off x="5851178" y="1299411"/>
            <a:ext cx="3701896" cy="469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232" y="4572000"/>
            <a:ext cx="3850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Runtime is same as the shortest path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03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17457" r="62787" b="52155"/>
          <a:stretch/>
        </p:blipFill>
        <p:spPr bwMode="auto">
          <a:xfrm>
            <a:off x="1702673" y="2522484"/>
            <a:ext cx="4414345" cy="220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48425" r="62787" b="10768"/>
          <a:stretch/>
        </p:blipFill>
        <p:spPr bwMode="auto">
          <a:xfrm>
            <a:off x="7120756" y="2459422"/>
            <a:ext cx="4414345" cy="296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5311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9" t="16811" r="63218" b="12392"/>
          <a:stretch/>
        </p:blipFill>
        <p:spPr bwMode="auto">
          <a:xfrm>
            <a:off x="5159752" y="1450428"/>
            <a:ext cx="3925829" cy="469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984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29095" r="64224" b="22090"/>
          <a:stretch/>
        </p:blipFill>
        <p:spPr bwMode="auto">
          <a:xfrm>
            <a:off x="5750134" y="1923393"/>
            <a:ext cx="4497453" cy="381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820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Insertion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38281" r="63007" b="28372"/>
          <a:stretch/>
        </p:blipFill>
        <p:spPr bwMode="auto">
          <a:xfrm>
            <a:off x="4346408" y="2257927"/>
            <a:ext cx="5832308" cy="3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435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Dynamic Programming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0/1 Knapsack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6" t="23192" r="50329" b="13404"/>
          <a:stretch/>
        </p:blipFill>
        <p:spPr bwMode="auto">
          <a:xfrm>
            <a:off x="3681664" y="2213811"/>
            <a:ext cx="5727032" cy="382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317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Insertion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24918" r="67982" b="44737"/>
          <a:stretch/>
        </p:blipFill>
        <p:spPr bwMode="auto">
          <a:xfrm>
            <a:off x="2045369" y="2695073"/>
            <a:ext cx="3826042" cy="29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55900" r="67982" b="13118"/>
          <a:stretch/>
        </p:blipFill>
        <p:spPr bwMode="auto">
          <a:xfrm>
            <a:off x="6505075" y="2344151"/>
            <a:ext cx="3826042" cy="302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550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Deletion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5" t="50000" r="68530" b="17105"/>
          <a:stretch/>
        </p:blipFill>
        <p:spPr bwMode="auto">
          <a:xfrm>
            <a:off x="1900990" y="2446421"/>
            <a:ext cx="3777916" cy="3208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8" t="31867" r="68128" b="36554"/>
          <a:stretch/>
        </p:blipFill>
        <p:spPr bwMode="auto">
          <a:xfrm>
            <a:off x="6328611" y="2510589"/>
            <a:ext cx="3850106" cy="308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866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</a:t>
            </a:r>
          </a:p>
          <a:p>
            <a:pPr lvl="0"/>
            <a:r>
              <a:rPr lang="en-US" dirty="0" smtClean="0"/>
              <a:t>Deletion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4" t="35033" r="67763" b="32484"/>
          <a:stretch/>
        </p:blipFill>
        <p:spPr bwMode="auto">
          <a:xfrm>
            <a:off x="2165684" y="2646947"/>
            <a:ext cx="3922294" cy="3168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7" t="43709" r="66704" b="23232"/>
          <a:stretch/>
        </p:blipFill>
        <p:spPr bwMode="auto">
          <a:xfrm>
            <a:off x="6978316" y="2815388"/>
            <a:ext cx="4138863" cy="3224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156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Trees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Binary Search Trees: Time Complexity</a:t>
            </a:r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6" t="32072" r="62719" b="37336"/>
          <a:stretch/>
        </p:blipFill>
        <p:spPr bwMode="auto">
          <a:xfrm>
            <a:off x="3441031" y="2550695"/>
            <a:ext cx="5847348" cy="2983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59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cluding Head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3839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Dynamic Programming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0/1 Knapsack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" t="22944" r="49562" b="32401"/>
          <a:stretch/>
        </p:blipFill>
        <p:spPr bwMode="auto">
          <a:xfrm>
            <a:off x="2496185" y="2237874"/>
            <a:ext cx="7441899" cy="339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310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Dynamic Programming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0/1 Knapsack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" t="16776" r="50110" b="8964"/>
          <a:stretch/>
        </p:blipFill>
        <p:spPr bwMode="auto">
          <a:xfrm>
            <a:off x="3814290" y="2141621"/>
            <a:ext cx="5233458" cy="401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947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Dynamic Programming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0/1 Knapsack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6" t="23191" r="49672" b="46217"/>
          <a:stretch/>
        </p:blipFill>
        <p:spPr bwMode="auto">
          <a:xfrm>
            <a:off x="2330244" y="2261937"/>
            <a:ext cx="8498176" cy="2695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884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Dynamic Programming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Longest Common Subsequence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" t="26891" r="49342" b="36555"/>
          <a:stretch/>
        </p:blipFill>
        <p:spPr bwMode="auto">
          <a:xfrm>
            <a:off x="2526632" y="2494431"/>
            <a:ext cx="7435516" cy="277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5825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Dynamic Programming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Longest Common Subsequence Problem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Computer Science, Purdue University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t="21957" r="50987" b="36595"/>
          <a:stretch/>
        </p:blipFill>
        <p:spPr bwMode="auto">
          <a:xfrm>
            <a:off x="2612570" y="2454442"/>
            <a:ext cx="7421765" cy="3272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622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urdue Brand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28E0E"/>
      </a:accent1>
      <a:accent2>
        <a:srgbClr val="98700D"/>
      </a:accent2>
      <a:accent3>
        <a:srgbClr val="5B6870"/>
      </a:accent3>
      <a:accent4>
        <a:srgbClr val="849E2A"/>
      </a:accent4>
      <a:accent5>
        <a:srgbClr val="B36012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-Template2-MultiSection_WideScreen-Rev.pptx" id="{6F776E05-9C5C-4C42-8ADC-03919E3FC17A}" vid="{C1D08114-815E-B045-A1AC-18B7D23129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PPT-Template2-MultiSection_WideScreen (1)</Template>
  <TotalTime>0</TotalTime>
  <Words>791</Words>
  <Application>Microsoft Office PowerPoint</Application>
  <PresentationFormat>Widescreen</PresentationFormat>
  <Paragraphs>148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Impact</vt:lpstr>
      <vt:lpstr>Wingdings</vt:lpstr>
      <vt:lpstr>Office Theme</vt:lpstr>
      <vt:lpstr>Algorithms: Dynamic Programming</vt:lpstr>
      <vt:lpstr>Algorithms: Dynamic Programming</vt:lpstr>
      <vt:lpstr>Algorithms: Dynamic Programming</vt:lpstr>
      <vt:lpstr>Algorithms: Dynamic Programming</vt:lpstr>
      <vt:lpstr>Algorithms: Dynamic Programming</vt:lpstr>
      <vt:lpstr>Algorithms: Dynamic Programming</vt:lpstr>
      <vt:lpstr>Algorithms: Dynamic Programming</vt:lpstr>
      <vt:lpstr>Algorithms: Dynamic Programming</vt:lpstr>
      <vt:lpstr>Algorithms: Dynamic Programming</vt:lpstr>
      <vt:lpstr>Algorithms: Dynamic Programming</vt:lpstr>
      <vt:lpstr>Algorithms: Dynamic Programming</vt:lpstr>
      <vt:lpstr>Algorithms: Divide and Conquer Algorithms</vt:lpstr>
      <vt:lpstr>Algorithms: Divide and Conquer Algorithms</vt:lpstr>
      <vt:lpstr>Algorithms: Divide and Conquer Algorithms</vt:lpstr>
      <vt:lpstr>Algorithms: Divide and Conquer Algorithms</vt:lpstr>
      <vt:lpstr>Algorithms: Divide and Conquer Algorithms</vt:lpstr>
      <vt:lpstr>Algorithms: Divide and Conquer Algorithms</vt:lpstr>
      <vt:lpstr>Algorithms: Divide and Conquer Algorithms</vt:lpstr>
      <vt:lpstr>Algorithms: Divide and Conquer Algorithms</vt:lpstr>
      <vt:lpstr>Algorithms: Divide and Conquer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Algorithms: Greedy Algorithms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Search Trees</vt:lpstr>
      <vt:lpstr>Thank You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2018-04-02T02:49:45Z</dcterms:created>
  <dcterms:modified xsi:type="dcterms:W3CDTF">2019-06-07T00:40:57Z</dcterms:modified>
</cp:coreProperties>
</file>